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  <a:srgbClr val="F3F3F3"/>
    <a:srgbClr val="D52B1E"/>
    <a:srgbClr val="762432"/>
    <a:srgbClr val="A20000"/>
    <a:srgbClr val="C00000"/>
    <a:srgbClr val="292929"/>
    <a:srgbClr val="C527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79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331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jpeg>
</file>

<file path=ppt/media/image13.jpe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svg>
</file>

<file path=ppt/media/image33.jpg>
</file>

<file path=ppt/media/image34.jpeg>
</file>

<file path=ppt/media/image35.jpg>
</file>

<file path=ppt/media/image36.png>
</file>

<file path=ppt/media/image37.svg>
</file>

<file path=ppt/media/image4.jp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40D127-FEDF-451C-9426-BDC4A766CC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5CC92E3-8628-4747-8EBA-5249D7BBC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624669-070F-4259-949E-E8DB5A781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66C1E8-1719-4C93-AC1A-9006A036C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0CF4DA-F457-427E-BA67-FABDEBC7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4664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EDCEAB-F4A7-4127-91F4-123E61AD6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D63A9A0-ADFF-4CB4-B85C-7833008F7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999142-3204-4012-8276-43B904C33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6B6E8C-0E92-4EF7-8BF3-0A5E099FB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9351E7-434E-481C-9205-13A1F1E31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6102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9CE477D-8F67-42B6-BB4B-43CC9EF09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553410D-D83A-41C4-86EA-06A0C311DE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D24300-98E2-40AC-995B-BC887C2B1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3EFE6D-548D-445D-914F-E6BC5C5D5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C564A9-BE4A-438C-A692-F6EC318C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450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7A851A-981E-4A1F-9859-0001404A6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A329BF6-2E38-405C-8282-59BC58B5C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125114-CAC2-4BEF-B37E-4BB1BF96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375D04-3DE0-475F-A438-3623DF4CF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D090E6D-985C-4BC3-B00B-56CC3ACD2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0492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847F51-8E0C-4C87-9BCE-D3688EDB3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BD450F3-C506-4B9E-B673-17C011AE0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2DC1F2-C22E-4A57-BDED-BDC8D6416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C7DD7E-DD58-48DA-9261-6ECA05617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7D828D-E8EB-4F93-9ED2-15B6AE551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1733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78D43D-30CD-4136-80D8-2EA3B1010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CF640C-6A54-4AF2-B7DC-744433D85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66423A0-7BFF-4D6C-8D68-2EB14ABC4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C4E15C-9BE7-4C19-8CA6-FD70D25B5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4F1F0FE-0DCA-4A1A-B3EC-5F6D0AA37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522A311-CE7F-4F5E-B07A-371F37B82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2809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BA4E0D-1BC0-4183-9605-C266414B6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AE0069-4CCC-4A04-9BA7-9C1A76061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05EA4A-284F-438C-8605-A3D8E98A8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1D79B71-65BB-490D-98BB-EDE93A4E08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4F9C619-72A7-47E7-8CC8-08C2618D3E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5F7658F-2CCC-4312-A668-5D7360B5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D156E82-92CC-4218-B29D-9486428F2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ADCB711-80D0-42C4-AB3D-F0DF7BEC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283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92E1AF-6F86-4869-8BF8-8A7039FA7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16136EE-7D87-400E-8D8A-564F81734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D18352A-1242-4DB4-891E-C2B6E91E9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4FDD40F-6D7E-4CA9-AC63-091BED466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6486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9687785-D91F-4C01-9EC0-7CA85FDB0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CFBA5A6-DB42-490A-9A25-62C633A90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ABFDCC-95A0-4338-8A45-A56AD793D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8213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EFDB75-BEB7-4572-B07D-8AEB08FD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97F9E1-B9D7-4822-896C-666D680AE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5838431-9A4E-47BD-965C-3D2B59154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E74C669-9DBD-4FD0-94C6-370C0A667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F141659-2475-44E5-88CF-17DB6F4B0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CA58E8-4278-4128-86B3-813A39CB0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7171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F138C2-7B6A-4FC1-A20B-1323FF751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4FBDEDB-31F8-43B5-81F5-0130895837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2E35151-7702-4C1A-B330-6C6B9417E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35340F9-7293-49C7-BF85-DFFA33078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F3BCAA-A01F-4C73-B984-2DBB3F4EC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CF688C3-8E6E-4365-B31D-CC321D5CB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4922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alpha val="0"/>
                <a:lumMod val="0"/>
                <a:lumOff val="100000"/>
              </a:schemeClr>
            </a:gs>
            <a:gs pos="75000">
              <a:schemeClr val="bg1">
                <a:lumMod val="75000"/>
              </a:schemeClr>
            </a:gs>
            <a:gs pos="50000">
              <a:schemeClr val="bg1">
                <a:lumMod val="95000"/>
              </a:schemeClr>
            </a:gs>
            <a:gs pos="0">
              <a:schemeClr val="bg1"/>
            </a:gs>
            <a:gs pos="100000">
              <a:schemeClr val="bg1">
                <a:lumMod val="5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7215892-5800-4B47-9C5D-CA69D7D2E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F2884C-B9EE-4891-B2DD-4FDC445B9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F600AE-1209-4583-BE67-89472722E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19AC61-89FB-4498-A890-E02E00A6F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E86D57-4162-4157-898C-3991872E9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8576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18" Type="http://schemas.openxmlformats.org/officeDocument/2006/relationships/image" Target="../media/image17.jpg"/><Relationship Id="rId26" Type="http://schemas.openxmlformats.org/officeDocument/2006/relationships/image" Target="../media/image25.png"/><Relationship Id="rId3" Type="http://schemas.openxmlformats.org/officeDocument/2006/relationships/image" Target="../media/image2.jp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5" Type="http://schemas.openxmlformats.org/officeDocument/2006/relationships/image" Target="../media/image24.jp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jpg"/><Relationship Id="rId5" Type="http://schemas.openxmlformats.org/officeDocument/2006/relationships/image" Target="../media/image4.jp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6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image" Target="../media/image2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jpeg"/><Relationship Id="rId22" Type="http://schemas.openxmlformats.org/officeDocument/2006/relationships/image" Target="../media/image21.png"/><Relationship Id="rId27" Type="http://schemas.openxmlformats.org/officeDocument/2006/relationships/hyperlink" Target="mailto:contact@epsa-team.com" TargetMode="External"/><Relationship Id="rId30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g"/><Relationship Id="rId3" Type="http://schemas.openxmlformats.org/officeDocument/2006/relationships/image" Target="../media/image31.png"/><Relationship Id="rId7" Type="http://schemas.openxmlformats.org/officeDocument/2006/relationships/image" Target="../media/image9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jpeg"/><Relationship Id="rId5" Type="http://schemas.openxmlformats.org/officeDocument/2006/relationships/image" Target="../media/image33.jpg"/><Relationship Id="rId10" Type="http://schemas.openxmlformats.org/officeDocument/2006/relationships/image" Target="../media/image37.svg"/><Relationship Id="rId4" Type="http://schemas.openxmlformats.org/officeDocument/2006/relationships/image" Target="../media/image32.svg"/><Relationship Id="rId9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7AD9E10-E7DE-4A31-A0BB-620422E30AC8}"/>
              </a:ext>
            </a:extLst>
          </p:cNvPr>
          <p:cNvSpPr/>
          <p:nvPr/>
        </p:nvSpPr>
        <p:spPr>
          <a:xfrm>
            <a:off x="4074983" y="4392305"/>
            <a:ext cx="4039234" cy="24672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196E63D-4BF7-4E12-9EF8-4C58E090690B}"/>
              </a:ext>
            </a:extLst>
          </p:cNvPr>
          <p:cNvSpPr/>
          <p:nvPr/>
        </p:nvSpPr>
        <p:spPr>
          <a:xfrm>
            <a:off x="4082313" y="3876818"/>
            <a:ext cx="4026805" cy="1161681"/>
          </a:xfrm>
          <a:prstGeom prst="rect">
            <a:avLst/>
          </a:prstGeom>
          <a:gradFill>
            <a:gsLst>
              <a:gs pos="0">
                <a:srgbClr val="F3F3F3"/>
              </a:gs>
              <a:gs pos="0">
                <a:schemeClr val="bg1"/>
              </a:gs>
              <a:gs pos="100000">
                <a:srgbClr val="F4F4F4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Parallélogramme 44">
            <a:extLst>
              <a:ext uri="{FF2B5EF4-FFF2-40B4-BE49-F238E27FC236}">
                <a16:creationId xmlns:a16="http://schemas.microsoft.com/office/drawing/2014/main" id="{2BF88D86-3DD3-4B6B-B989-5407D45003A8}"/>
              </a:ext>
            </a:extLst>
          </p:cNvPr>
          <p:cNvSpPr/>
          <p:nvPr/>
        </p:nvSpPr>
        <p:spPr>
          <a:xfrm>
            <a:off x="8565661" y="5970270"/>
            <a:ext cx="1385670" cy="888846"/>
          </a:xfrm>
          <a:prstGeom prst="parallelogram">
            <a:avLst>
              <a:gd name="adj" fmla="val 67418"/>
            </a:avLst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92929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0D06DC0-6D1C-40D0-A46E-B4C464C6EDC4}"/>
              </a:ext>
            </a:extLst>
          </p:cNvPr>
          <p:cNvCxnSpPr>
            <a:cxnSpLocks/>
          </p:cNvCxnSpPr>
          <p:nvPr/>
        </p:nvCxnSpPr>
        <p:spPr>
          <a:xfrm>
            <a:off x="8122538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82" name="Groupe 1081">
            <a:extLst>
              <a:ext uri="{FF2B5EF4-FFF2-40B4-BE49-F238E27FC236}">
                <a16:creationId xmlns:a16="http://schemas.microsoft.com/office/drawing/2014/main" id="{E524C96C-8B9B-42CA-87C2-348D9A5465A7}"/>
              </a:ext>
            </a:extLst>
          </p:cNvPr>
          <p:cNvGrpSpPr/>
          <p:nvPr/>
        </p:nvGrpSpPr>
        <p:grpSpPr>
          <a:xfrm>
            <a:off x="4210248" y="4876143"/>
            <a:ext cx="3763704" cy="755525"/>
            <a:chOff x="4214146" y="6014210"/>
            <a:chExt cx="3763704" cy="755525"/>
          </a:xfrm>
        </p:grpSpPr>
        <p:pic>
          <p:nvPicPr>
            <p:cNvPr id="1079" name="Image 1078">
              <a:extLst>
                <a:ext uri="{FF2B5EF4-FFF2-40B4-BE49-F238E27FC236}">
                  <a16:creationId xmlns:a16="http://schemas.microsoft.com/office/drawing/2014/main" id="{45DCD4A9-DF9C-4511-8D0D-805C86CB4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48937" y="6014210"/>
              <a:ext cx="755525" cy="755525"/>
            </a:xfrm>
            <a:prstGeom prst="rect">
              <a:avLst/>
            </a:prstGeom>
          </p:spPr>
        </p:pic>
        <p:pic>
          <p:nvPicPr>
            <p:cNvPr id="1075" name="Image 1074">
              <a:extLst>
                <a:ext uri="{FF2B5EF4-FFF2-40B4-BE49-F238E27FC236}">
                  <a16:creationId xmlns:a16="http://schemas.microsoft.com/office/drawing/2014/main" id="{D4C70D10-8963-4ACD-A867-66AE87C6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33" t="31334" r="11733" b="37911"/>
            <a:stretch/>
          </p:blipFill>
          <p:spPr>
            <a:xfrm>
              <a:off x="7007968" y="6215117"/>
              <a:ext cx="969882" cy="283421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C4B1A17E-57A4-42E7-A1AD-353AEA7C4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4146" y="6128913"/>
              <a:ext cx="923756" cy="455827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EA402BD1-CBFC-4AE2-9916-02F2E208C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6582" y="6195879"/>
              <a:ext cx="782178" cy="249319"/>
            </a:xfrm>
            <a:prstGeom prst="rect">
              <a:avLst/>
            </a:prstGeom>
          </p:spPr>
        </p:pic>
      </p:grpSp>
      <p:grpSp>
        <p:nvGrpSpPr>
          <p:cNvPr id="1073" name="Groupe 1072">
            <a:extLst>
              <a:ext uri="{FF2B5EF4-FFF2-40B4-BE49-F238E27FC236}">
                <a16:creationId xmlns:a16="http://schemas.microsoft.com/office/drawing/2014/main" id="{9A261303-DD19-432F-9EBD-8D02969EAF5A}"/>
              </a:ext>
            </a:extLst>
          </p:cNvPr>
          <p:cNvGrpSpPr/>
          <p:nvPr/>
        </p:nvGrpSpPr>
        <p:grpSpPr>
          <a:xfrm>
            <a:off x="4134968" y="4291410"/>
            <a:ext cx="3927456" cy="445142"/>
            <a:chOff x="43320" y="6072446"/>
            <a:chExt cx="3927456" cy="445142"/>
          </a:xfrm>
        </p:grpSpPr>
        <p:pic>
          <p:nvPicPr>
            <p:cNvPr id="126" name="Image 125">
              <a:extLst>
                <a:ext uri="{FF2B5EF4-FFF2-40B4-BE49-F238E27FC236}">
                  <a16:creationId xmlns:a16="http://schemas.microsoft.com/office/drawing/2014/main" id="{CA69BDBB-D4D9-401F-A10C-56C256D1E3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20" y="6072446"/>
              <a:ext cx="2290313" cy="395885"/>
            </a:xfrm>
            <a:prstGeom prst="rect">
              <a:avLst/>
            </a:prstGeom>
          </p:spPr>
        </p:pic>
        <p:pic>
          <p:nvPicPr>
            <p:cNvPr id="127" name="Image 126">
              <a:extLst>
                <a:ext uri="{FF2B5EF4-FFF2-40B4-BE49-F238E27FC236}">
                  <a16:creationId xmlns:a16="http://schemas.microsoft.com/office/drawing/2014/main" id="{1B8A6E59-D912-4B21-B4F0-F6F3F93CCD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5512" y="6121703"/>
              <a:ext cx="1555264" cy="395885"/>
            </a:xfrm>
            <a:prstGeom prst="rect">
              <a:avLst/>
            </a:prstGeom>
          </p:spPr>
        </p:pic>
      </p:grpSp>
      <p:pic>
        <p:nvPicPr>
          <p:cNvPr id="36" name="Graphique 35">
            <a:extLst>
              <a:ext uri="{FF2B5EF4-FFF2-40B4-BE49-F238E27FC236}">
                <a16:creationId xmlns:a16="http://schemas.microsoft.com/office/drawing/2014/main" id="{802F0B40-421E-478C-B0C4-3FF12FF120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19352" y="979799"/>
            <a:ext cx="2484000" cy="107434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50000"/>
              </a:schemeClr>
            </a:outerShdw>
          </a:effectLst>
        </p:spPr>
      </p:pic>
      <p:sp>
        <p:nvSpPr>
          <p:cNvPr id="39" name="Parallélogramme 38">
            <a:extLst>
              <a:ext uri="{FF2B5EF4-FFF2-40B4-BE49-F238E27FC236}">
                <a16:creationId xmlns:a16="http://schemas.microsoft.com/office/drawing/2014/main" id="{7E000DE7-3EE3-4BAC-B206-481938BB2A66}"/>
              </a:ext>
            </a:extLst>
          </p:cNvPr>
          <p:cNvSpPr/>
          <p:nvPr/>
        </p:nvSpPr>
        <p:spPr>
          <a:xfrm>
            <a:off x="4233923" y="2651"/>
            <a:ext cx="1885881" cy="1635944"/>
          </a:xfrm>
          <a:prstGeom prst="parallelogram">
            <a:avLst>
              <a:gd name="adj" fmla="val 68216"/>
            </a:avLst>
          </a:prstGeom>
          <a:solidFill>
            <a:srgbClr val="A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4703845F-802C-42AE-AEDD-3BEC277FCB96}"/>
              </a:ext>
            </a:extLst>
          </p:cNvPr>
          <p:cNvCxnSpPr>
            <a:cxnSpLocks/>
          </p:cNvCxnSpPr>
          <p:nvPr/>
        </p:nvCxnSpPr>
        <p:spPr>
          <a:xfrm flipH="1">
            <a:off x="4322598" y="-1488"/>
            <a:ext cx="1795443" cy="2636849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9DDF77D9-2835-4B3C-9412-FB8956058F97}"/>
              </a:ext>
            </a:extLst>
          </p:cNvPr>
          <p:cNvCxnSpPr>
            <a:cxnSpLocks/>
          </p:cNvCxnSpPr>
          <p:nvPr/>
        </p:nvCxnSpPr>
        <p:spPr>
          <a:xfrm flipH="1">
            <a:off x="4065256" y="-2349"/>
            <a:ext cx="776056" cy="115289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D753F60F-9B30-4F52-9826-C700F57035F4}"/>
              </a:ext>
            </a:extLst>
          </p:cNvPr>
          <p:cNvCxnSpPr>
            <a:cxnSpLocks/>
          </p:cNvCxnSpPr>
          <p:nvPr/>
        </p:nvCxnSpPr>
        <p:spPr>
          <a:xfrm flipH="1">
            <a:off x="4067328" y="-2349"/>
            <a:ext cx="1284716" cy="188862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FFE7694-6DF7-4B9A-991D-4C683946665D}"/>
              </a:ext>
            </a:extLst>
          </p:cNvPr>
          <p:cNvCxnSpPr>
            <a:cxnSpLocks/>
          </p:cNvCxnSpPr>
          <p:nvPr/>
        </p:nvCxnSpPr>
        <p:spPr>
          <a:xfrm>
            <a:off x="4069463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arallélogramme 51">
            <a:extLst>
              <a:ext uri="{FF2B5EF4-FFF2-40B4-BE49-F238E27FC236}">
                <a16:creationId xmlns:a16="http://schemas.microsoft.com/office/drawing/2014/main" id="{7EBFA510-1356-428A-B4A8-CAFEF921E510}"/>
              </a:ext>
            </a:extLst>
          </p:cNvPr>
          <p:cNvSpPr/>
          <p:nvPr/>
        </p:nvSpPr>
        <p:spPr>
          <a:xfrm>
            <a:off x="8128095" y="5562600"/>
            <a:ext cx="1660838" cy="1295400"/>
          </a:xfrm>
          <a:prstGeom prst="parallelogram">
            <a:avLst>
              <a:gd name="adj" fmla="val 6821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sp>
        <p:nvSpPr>
          <p:cNvPr id="53" name="Parallélogramme 52">
            <a:extLst>
              <a:ext uri="{FF2B5EF4-FFF2-40B4-BE49-F238E27FC236}">
                <a16:creationId xmlns:a16="http://schemas.microsoft.com/office/drawing/2014/main" id="{4237C863-4C6A-4614-9F39-6647A6DD1670}"/>
              </a:ext>
            </a:extLst>
          </p:cNvPr>
          <p:cNvSpPr/>
          <p:nvPr/>
        </p:nvSpPr>
        <p:spPr>
          <a:xfrm>
            <a:off x="8129249" y="5222800"/>
            <a:ext cx="1549310" cy="1635944"/>
          </a:xfrm>
          <a:prstGeom prst="parallelogram">
            <a:avLst>
              <a:gd name="adj" fmla="val 71988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0FA1E734-013D-43A6-BA0B-5D0517D8FC18}"/>
              </a:ext>
            </a:extLst>
          </p:cNvPr>
          <p:cNvCxnSpPr>
            <a:cxnSpLocks/>
          </p:cNvCxnSpPr>
          <p:nvPr/>
        </p:nvCxnSpPr>
        <p:spPr>
          <a:xfrm flipH="1">
            <a:off x="8565661" y="4789388"/>
            <a:ext cx="1397952" cy="2065918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Bande diagonale 37">
            <a:extLst>
              <a:ext uri="{FF2B5EF4-FFF2-40B4-BE49-F238E27FC236}">
                <a16:creationId xmlns:a16="http://schemas.microsoft.com/office/drawing/2014/main" id="{663EBC97-79F5-48F2-B181-1DD4E7993478}"/>
              </a:ext>
            </a:extLst>
          </p:cNvPr>
          <p:cNvSpPr/>
          <p:nvPr/>
        </p:nvSpPr>
        <p:spPr>
          <a:xfrm>
            <a:off x="4071022" y="-1159"/>
            <a:ext cx="1552031" cy="2279073"/>
          </a:xfrm>
          <a:prstGeom prst="diagStripe">
            <a:avLst>
              <a:gd name="adj" fmla="val 50107"/>
            </a:avLst>
          </a:prstGeom>
          <a:solidFill>
            <a:schemeClr val="tx1">
              <a:lumMod val="65000"/>
              <a:lumOff val="3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7" name="Bande diagonale 46">
            <a:extLst>
              <a:ext uri="{FF2B5EF4-FFF2-40B4-BE49-F238E27FC236}">
                <a16:creationId xmlns:a16="http://schemas.microsoft.com/office/drawing/2014/main" id="{4B43AEC9-5311-4CE5-B61D-B4C1D35C6ADB}"/>
              </a:ext>
            </a:extLst>
          </p:cNvPr>
          <p:cNvSpPr/>
          <p:nvPr/>
        </p:nvSpPr>
        <p:spPr>
          <a:xfrm>
            <a:off x="8121961" y="4236721"/>
            <a:ext cx="1782115" cy="259988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0" name="Bande diagonale 49">
            <a:extLst>
              <a:ext uri="{FF2B5EF4-FFF2-40B4-BE49-F238E27FC236}">
                <a16:creationId xmlns:a16="http://schemas.microsoft.com/office/drawing/2014/main" id="{48D2688D-E2E9-4B52-A3B8-484CA2673EBE}"/>
              </a:ext>
            </a:extLst>
          </p:cNvPr>
          <p:cNvSpPr/>
          <p:nvPr/>
        </p:nvSpPr>
        <p:spPr>
          <a:xfrm>
            <a:off x="8121825" y="4895407"/>
            <a:ext cx="1339527" cy="1960247"/>
          </a:xfrm>
          <a:prstGeom prst="diagStripe">
            <a:avLst>
              <a:gd name="adj" fmla="val 72102"/>
            </a:avLst>
          </a:prstGeom>
          <a:solidFill>
            <a:srgbClr val="D52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D18485AF-8DDC-4280-B1B5-487EBC82621E}"/>
              </a:ext>
            </a:extLst>
          </p:cNvPr>
          <p:cNvCxnSpPr>
            <a:cxnSpLocks/>
          </p:cNvCxnSpPr>
          <p:nvPr/>
        </p:nvCxnSpPr>
        <p:spPr>
          <a:xfrm rot="10800000" flipH="1">
            <a:off x="8115828" y="4114356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eur droit 59">
            <a:extLst>
              <a:ext uri="{FF2B5EF4-FFF2-40B4-BE49-F238E27FC236}">
                <a16:creationId xmlns:a16="http://schemas.microsoft.com/office/drawing/2014/main" id="{09269A2E-9388-405F-B36F-6076A2502495}"/>
              </a:ext>
            </a:extLst>
          </p:cNvPr>
          <p:cNvCxnSpPr>
            <a:cxnSpLocks/>
          </p:cNvCxnSpPr>
          <p:nvPr/>
        </p:nvCxnSpPr>
        <p:spPr>
          <a:xfrm rot="10800000" flipH="1">
            <a:off x="8121961" y="4102926"/>
            <a:ext cx="1107369" cy="161734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28A211B5-BE38-4185-ADAE-1BD138EFB69E}"/>
              </a:ext>
            </a:extLst>
          </p:cNvPr>
          <p:cNvCxnSpPr>
            <a:cxnSpLocks/>
          </p:cNvCxnSpPr>
          <p:nvPr/>
        </p:nvCxnSpPr>
        <p:spPr>
          <a:xfrm rot="10800000" flipH="1">
            <a:off x="8897194" y="4118167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323D0935-EEE7-40D8-AA61-9248CDEC1010}"/>
              </a:ext>
            </a:extLst>
          </p:cNvPr>
          <p:cNvCxnSpPr>
            <a:cxnSpLocks/>
          </p:cNvCxnSpPr>
          <p:nvPr/>
        </p:nvCxnSpPr>
        <p:spPr>
          <a:xfrm flipH="1">
            <a:off x="8737924" y="4785923"/>
            <a:ext cx="1397952" cy="206591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E4648DF9-B79D-49D6-964E-DA5889A993AF}"/>
              </a:ext>
            </a:extLst>
          </p:cNvPr>
          <p:cNvCxnSpPr>
            <a:cxnSpLocks/>
          </p:cNvCxnSpPr>
          <p:nvPr/>
        </p:nvCxnSpPr>
        <p:spPr>
          <a:xfrm flipH="1">
            <a:off x="8817627" y="4789388"/>
            <a:ext cx="1397952" cy="2065918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eur droit 63">
            <a:extLst>
              <a:ext uri="{FF2B5EF4-FFF2-40B4-BE49-F238E27FC236}">
                <a16:creationId xmlns:a16="http://schemas.microsoft.com/office/drawing/2014/main" id="{633C9F0C-2D41-4251-AEFA-84F5E6DCE72D}"/>
              </a:ext>
            </a:extLst>
          </p:cNvPr>
          <p:cNvCxnSpPr>
            <a:cxnSpLocks/>
          </p:cNvCxnSpPr>
          <p:nvPr/>
        </p:nvCxnSpPr>
        <p:spPr>
          <a:xfrm flipH="1">
            <a:off x="8650439" y="5276387"/>
            <a:ext cx="1070961" cy="1579263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2E280A36-73B2-42D6-8593-B54385BA4852}"/>
              </a:ext>
            </a:extLst>
          </p:cNvPr>
          <p:cNvCxnSpPr>
            <a:cxnSpLocks/>
          </p:cNvCxnSpPr>
          <p:nvPr/>
        </p:nvCxnSpPr>
        <p:spPr>
          <a:xfrm flipH="1">
            <a:off x="8116968" y="4459956"/>
            <a:ext cx="1260235" cy="1859689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ZoneTexte 68">
            <a:extLst>
              <a:ext uri="{FF2B5EF4-FFF2-40B4-BE49-F238E27FC236}">
                <a16:creationId xmlns:a16="http://schemas.microsoft.com/office/drawing/2014/main" id="{10CAA7AF-88A3-4104-B383-6C9A66AED4DE}"/>
              </a:ext>
            </a:extLst>
          </p:cNvPr>
          <p:cNvSpPr txBox="1"/>
          <p:nvPr/>
        </p:nvSpPr>
        <p:spPr>
          <a:xfrm>
            <a:off x="8124964" y="2070275"/>
            <a:ext cx="2483997" cy="2092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100" b="1" u="sng" dirty="0">
                <a:latin typeface="Arial" panose="020B0604020202020204" pitchFamily="34" charset="0"/>
                <a:cs typeface="Arial" panose="020B0604020202020204" pitchFamily="34" charset="0"/>
              </a:rPr>
              <a:t>Caractéristiques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Masse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Châssis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tubulaire acier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Moteur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Honda CBR 600 RR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Liaison au sol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triangulation en carbone</a:t>
            </a:r>
            <a:endParaRPr lang="fr-FR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Roues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13 pouces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Carrosserie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composite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3CD70BB-1243-4BDE-9118-495A0C81697D}"/>
              </a:ext>
            </a:extLst>
          </p:cNvPr>
          <p:cNvSpPr/>
          <p:nvPr/>
        </p:nvSpPr>
        <p:spPr>
          <a:xfrm>
            <a:off x="2134900" y="1110016"/>
            <a:ext cx="1833543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L’EPSA, c’est chaque année une équipe d’une quarantaine d’élèves ingénieurs de l’École Centrale de Lyon. </a:t>
            </a:r>
          </a:p>
        </p:txBody>
      </p:sp>
      <p:pic>
        <p:nvPicPr>
          <p:cNvPr id="44" name="Image 43">
            <a:extLst>
              <a:ext uri="{FF2B5EF4-FFF2-40B4-BE49-F238E27FC236}">
                <a16:creationId xmlns:a16="http://schemas.microsoft.com/office/drawing/2014/main" id="{4DF34AFA-B71D-42E0-BBDE-EA81EE6729E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352" y="100775"/>
            <a:ext cx="3175433" cy="68222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1F70350A-9F6A-40B0-856C-7D8019F5B7B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0" y="100775"/>
            <a:ext cx="3175433" cy="68222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49" name="Graphique 48">
            <a:extLst>
              <a:ext uri="{FF2B5EF4-FFF2-40B4-BE49-F238E27FC236}">
                <a16:creationId xmlns:a16="http://schemas.microsoft.com/office/drawing/2014/main" id="{14502F29-9D53-4EF8-ABD8-FBB40A63009D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18192" t="2207" r="46388" b="4092"/>
          <a:stretch/>
        </p:blipFill>
        <p:spPr>
          <a:xfrm>
            <a:off x="10553804" y="413967"/>
            <a:ext cx="1638196" cy="6126889"/>
          </a:xfrm>
          <a:prstGeom prst="rect">
            <a:avLst/>
          </a:prstGeom>
        </p:spPr>
      </p:pic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B58D8E95-6A7E-4205-83FB-29BC7BDDB395}"/>
              </a:ext>
            </a:extLst>
          </p:cNvPr>
          <p:cNvCxnSpPr>
            <a:cxnSpLocks/>
          </p:cNvCxnSpPr>
          <p:nvPr/>
        </p:nvCxnSpPr>
        <p:spPr>
          <a:xfrm flipH="1">
            <a:off x="4065256" y="0"/>
            <a:ext cx="1552541" cy="228553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DDF2300E-D50C-4C1E-88BA-0CE3E89E279A}"/>
              </a:ext>
            </a:extLst>
          </p:cNvPr>
          <p:cNvGrpSpPr/>
          <p:nvPr/>
        </p:nvGrpSpPr>
        <p:grpSpPr>
          <a:xfrm>
            <a:off x="97940" y="1113032"/>
            <a:ext cx="1940147" cy="1066523"/>
            <a:chOff x="43320" y="1033688"/>
            <a:chExt cx="1940147" cy="1066523"/>
          </a:xfrm>
        </p:grpSpPr>
        <p:pic>
          <p:nvPicPr>
            <p:cNvPr id="51" name="Image 50">
              <a:extLst>
                <a:ext uri="{FF2B5EF4-FFF2-40B4-BE49-F238E27FC236}">
                  <a16:creationId xmlns:a16="http://schemas.microsoft.com/office/drawing/2014/main" id="{F6C9D159-F58A-49BB-B6F0-FEE3B70BA7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475" r="25939" b="17343"/>
            <a:stretch/>
          </p:blipFill>
          <p:spPr>
            <a:xfrm>
              <a:off x="43320" y="1033688"/>
              <a:ext cx="1940147" cy="1066523"/>
            </a:xfrm>
            <a:prstGeom prst="rect">
              <a:avLst/>
            </a:prstGeom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EF66FE9A-3AE6-432D-A99A-E2B3229FBBF5}"/>
                </a:ext>
              </a:extLst>
            </p:cNvPr>
            <p:cNvSpPr txBox="1"/>
            <p:nvPr/>
          </p:nvSpPr>
          <p:spPr>
            <a:xfrm>
              <a:off x="43320" y="1210770"/>
              <a:ext cx="8648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 dirty="0" err="1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Atomix</a:t>
              </a:r>
              <a:r>
                <a:rPr lang="fr-FR" sz="1200" b="1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2015</a:t>
              </a:r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4E227930-620E-4ACF-97DD-B0CF171F0EFA}"/>
              </a:ext>
            </a:extLst>
          </p:cNvPr>
          <p:cNvGrpSpPr/>
          <p:nvPr/>
        </p:nvGrpSpPr>
        <p:grpSpPr>
          <a:xfrm>
            <a:off x="2038087" y="2238376"/>
            <a:ext cx="1940152" cy="1066522"/>
            <a:chOff x="1990177" y="2100211"/>
            <a:chExt cx="1940152" cy="1066522"/>
          </a:xfrm>
        </p:grpSpPr>
        <p:pic>
          <p:nvPicPr>
            <p:cNvPr id="48" name="Image 47">
              <a:extLst>
                <a:ext uri="{FF2B5EF4-FFF2-40B4-BE49-F238E27FC236}">
                  <a16:creationId xmlns:a16="http://schemas.microsoft.com/office/drawing/2014/main" id="{3B6FAF00-807F-4993-9AAB-2C4874CA80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7" t="14181" r="5263" b="9277"/>
            <a:stretch/>
          </p:blipFill>
          <p:spPr>
            <a:xfrm>
              <a:off x="1990177" y="2100211"/>
              <a:ext cx="1940152" cy="1066522"/>
            </a:xfrm>
            <a:prstGeom prst="rect">
              <a:avLst/>
            </a:prstGeom>
          </p:spPr>
        </p:pic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2D4D4286-B75C-4473-A0D6-F4DAC4725F68}"/>
                </a:ext>
              </a:extLst>
            </p:cNvPr>
            <p:cNvSpPr txBox="1"/>
            <p:nvPr/>
          </p:nvSpPr>
          <p:spPr>
            <a:xfrm>
              <a:off x="2143275" y="2862733"/>
              <a:ext cx="17791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 dirty="0" err="1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Vulcanix</a:t>
              </a:r>
              <a:r>
                <a:rPr lang="fr-FR" sz="1200" b="1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        2018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1D88017-4FE3-4AE6-A799-B06718E17ED8}"/>
              </a:ext>
            </a:extLst>
          </p:cNvPr>
          <p:cNvSpPr/>
          <p:nvPr/>
        </p:nvSpPr>
        <p:spPr>
          <a:xfrm>
            <a:off x="65998" y="2238376"/>
            <a:ext cx="194013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Ils sont chargés de la conception et de la réalisation de prototypes destinés à participer à la compétition internationale du </a:t>
            </a:r>
            <a:r>
              <a:rPr lang="fr-FR" sz="1100" b="1" dirty="0">
                <a:solidFill>
                  <a:srgbClr val="7624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Formula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b="1" dirty="0" err="1">
                <a:solidFill>
                  <a:srgbClr val="D52B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fr-FR" sz="1100" dirty="0"/>
          </a:p>
        </p:txBody>
      </p:sp>
      <p:grpSp>
        <p:nvGrpSpPr>
          <p:cNvPr id="57" name="Groupe 56">
            <a:extLst>
              <a:ext uri="{FF2B5EF4-FFF2-40B4-BE49-F238E27FC236}">
                <a16:creationId xmlns:a16="http://schemas.microsoft.com/office/drawing/2014/main" id="{4785E8B7-8D71-49A0-9C76-831AEE3BD98D}"/>
              </a:ext>
            </a:extLst>
          </p:cNvPr>
          <p:cNvGrpSpPr/>
          <p:nvPr/>
        </p:nvGrpSpPr>
        <p:grpSpPr>
          <a:xfrm>
            <a:off x="4216667" y="5677305"/>
            <a:ext cx="3758665" cy="532995"/>
            <a:chOff x="162274" y="6213892"/>
            <a:chExt cx="3758665" cy="532995"/>
          </a:xfrm>
        </p:grpSpPr>
        <p:pic>
          <p:nvPicPr>
            <p:cNvPr id="58" name="Image 57">
              <a:extLst>
                <a:ext uri="{FF2B5EF4-FFF2-40B4-BE49-F238E27FC236}">
                  <a16:creationId xmlns:a16="http://schemas.microsoft.com/office/drawing/2014/main" id="{3BD3E196-CE7F-4B52-9AC5-552B6FBCF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1910" y="6380526"/>
              <a:ext cx="849907" cy="199729"/>
            </a:xfrm>
            <a:prstGeom prst="rect">
              <a:avLst/>
            </a:prstGeom>
          </p:spPr>
        </p:pic>
        <p:pic>
          <p:nvPicPr>
            <p:cNvPr id="59" name="Image 58">
              <a:extLst>
                <a:ext uri="{FF2B5EF4-FFF2-40B4-BE49-F238E27FC236}">
                  <a16:creationId xmlns:a16="http://schemas.microsoft.com/office/drawing/2014/main" id="{6D1110C9-39A2-4F2E-8192-9F4109B385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8" t="13472" r="3814" b="12947"/>
            <a:stretch/>
          </p:blipFill>
          <p:spPr>
            <a:xfrm>
              <a:off x="1133408" y="6351057"/>
              <a:ext cx="844634" cy="258669"/>
            </a:xfrm>
            <a:prstGeom prst="rect">
              <a:avLst/>
            </a:prstGeom>
          </p:spPr>
        </p:pic>
        <p:pic>
          <p:nvPicPr>
            <p:cNvPr id="66" name="Image 65">
              <a:extLst>
                <a:ext uri="{FF2B5EF4-FFF2-40B4-BE49-F238E27FC236}">
                  <a16:creationId xmlns:a16="http://schemas.microsoft.com/office/drawing/2014/main" id="{EE227FD9-DEEA-4F16-8D20-309DEE7C9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5685" y="6213892"/>
              <a:ext cx="845254" cy="532995"/>
            </a:xfrm>
            <a:prstGeom prst="rect">
              <a:avLst/>
            </a:prstGeom>
          </p:spPr>
        </p:pic>
        <p:pic>
          <p:nvPicPr>
            <p:cNvPr id="67" name="Image 66">
              <a:extLst>
                <a:ext uri="{FF2B5EF4-FFF2-40B4-BE49-F238E27FC236}">
                  <a16:creationId xmlns:a16="http://schemas.microsoft.com/office/drawing/2014/main" id="{412BFFB1-416E-4A76-85DF-CAF10E75E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1" t="25141" r="2133" b="24600"/>
            <a:stretch/>
          </p:blipFill>
          <p:spPr>
            <a:xfrm>
              <a:off x="162274" y="6333645"/>
              <a:ext cx="844626" cy="293494"/>
            </a:xfrm>
            <a:prstGeom prst="rect">
              <a:avLst/>
            </a:prstGeom>
          </p:spPr>
        </p:pic>
      </p:grpSp>
      <p:grpSp>
        <p:nvGrpSpPr>
          <p:cNvPr id="68" name="Groupe 67">
            <a:extLst>
              <a:ext uri="{FF2B5EF4-FFF2-40B4-BE49-F238E27FC236}">
                <a16:creationId xmlns:a16="http://schemas.microsoft.com/office/drawing/2014/main" id="{084F549F-08CA-4D10-8172-3B81080B6404}"/>
              </a:ext>
            </a:extLst>
          </p:cNvPr>
          <p:cNvGrpSpPr/>
          <p:nvPr/>
        </p:nvGrpSpPr>
        <p:grpSpPr>
          <a:xfrm>
            <a:off x="4249909" y="6332543"/>
            <a:ext cx="3692183" cy="286707"/>
            <a:chOff x="4249909" y="6332543"/>
            <a:chExt cx="3692183" cy="286707"/>
          </a:xfrm>
        </p:grpSpPr>
        <p:pic>
          <p:nvPicPr>
            <p:cNvPr id="70" name="Image 69">
              <a:extLst>
                <a:ext uri="{FF2B5EF4-FFF2-40B4-BE49-F238E27FC236}">
                  <a16:creationId xmlns:a16="http://schemas.microsoft.com/office/drawing/2014/main" id="{2298E7DB-7A7A-4C08-A88C-9EBA7D818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8779" y="6341012"/>
              <a:ext cx="1431117" cy="277888"/>
            </a:xfrm>
            <a:prstGeom prst="rect">
              <a:avLst/>
            </a:prstGeom>
          </p:spPr>
        </p:pic>
        <p:pic>
          <p:nvPicPr>
            <p:cNvPr id="71" name="Image 70">
              <a:extLst>
                <a:ext uri="{FF2B5EF4-FFF2-40B4-BE49-F238E27FC236}">
                  <a16:creationId xmlns:a16="http://schemas.microsoft.com/office/drawing/2014/main" id="{A4872466-F566-4601-AB79-DDC243D3C7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9909" y="6332543"/>
              <a:ext cx="849906" cy="286357"/>
            </a:xfrm>
            <a:prstGeom prst="rect">
              <a:avLst/>
            </a:prstGeom>
          </p:spPr>
        </p:pic>
        <p:pic>
          <p:nvPicPr>
            <p:cNvPr id="72" name="Image 71">
              <a:extLst>
                <a:ext uri="{FF2B5EF4-FFF2-40B4-BE49-F238E27FC236}">
                  <a16:creationId xmlns:a16="http://schemas.microsoft.com/office/drawing/2014/main" id="{9FEC0AC0-1911-4BDD-8FB4-4C48CDC23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036" y="6341012"/>
              <a:ext cx="561488" cy="278238"/>
            </a:xfrm>
            <a:prstGeom prst="rect">
              <a:avLst/>
            </a:prstGeom>
          </p:spPr>
        </p:pic>
        <p:pic>
          <p:nvPicPr>
            <p:cNvPr id="73" name="Image 72">
              <a:extLst>
                <a:ext uri="{FF2B5EF4-FFF2-40B4-BE49-F238E27FC236}">
                  <a16:creationId xmlns:a16="http://schemas.microsoft.com/office/drawing/2014/main" id="{8D37ED6E-3EF7-4725-82BF-38A24E63E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05664" y="6341012"/>
              <a:ext cx="336428" cy="277889"/>
            </a:xfrm>
            <a:prstGeom prst="rect">
              <a:avLst/>
            </a:prstGeom>
          </p:spPr>
        </p:pic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C89A061F-0738-4618-9E48-2DB5CEC0704B}"/>
              </a:ext>
            </a:extLst>
          </p:cNvPr>
          <p:cNvSpPr/>
          <p:nvPr/>
        </p:nvSpPr>
        <p:spPr>
          <a:xfrm>
            <a:off x="44743" y="3304898"/>
            <a:ext cx="3879879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L’écurie EPSA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, véritable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entreprise-école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, permet un travail de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mixité sociale et professionnelle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. La conception du véhicule est assurée par des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élèves-ingénieurs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, tandis que la fabrication est réalisée par des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étudiants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apprentis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d’écoles partenaires. Ce projet permet ainsi la mise en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application des connaissances acquises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dans différents cursus.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9EFA01C-586C-4109-8019-6C9C04592C9A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39" y="5222565"/>
            <a:ext cx="771612" cy="81820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E7E67983-3474-4560-9115-9A5D0B3996F0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63" y="6010275"/>
            <a:ext cx="1138955" cy="848589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AC13EEB-6232-4F1B-B82E-E335370AC46F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528" y="6005389"/>
            <a:ext cx="1136378" cy="846452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CF5168E1-42CF-4C52-B23C-8106ECA176D7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739" y="5224262"/>
            <a:ext cx="816510" cy="816510"/>
          </a:xfrm>
          <a:prstGeom prst="rect">
            <a:avLst/>
          </a:prstGeom>
        </p:spPr>
      </p:pic>
      <p:pic>
        <p:nvPicPr>
          <p:cNvPr id="81" name="Image 80">
            <a:extLst>
              <a:ext uri="{FF2B5EF4-FFF2-40B4-BE49-F238E27FC236}">
                <a16:creationId xmlns:a16="http://schemas.microsoft.com/office/drawing/2014/main" id="{A9BED3EB-CA25-48DA-92AD-FD8218FED0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39" y="4648794"/>
            <a:ext cx="2202510" cy="380708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7F87E3AC-01A1-4CEC-B8CB-B9C901DDC096}"/>
              </a:ext>
            </a:extLst>
          </p:cNvPr>
          <p:cNvSpPr/>
          <p:nvPr/>
        </p:nvSpPr>
        <p:spPr>
          <a:xfrm>
            <a:off x="5110138" y="546207"/>
            <a:ext cx="270832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</a:t>
            </a:r>
            <a:r>
              <a:rPr lang="fr-FR" sz="6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</a:t>
            </a: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L’EPSA vous propose de       </a:t>
            </a:r>
          </a:p>
          <a:p>
            <a:pPr algn="just">
              <a:spcAft>
                <a:spcPts val="0"/>
              </a:spcAft>
            </a:pP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</a:t>
            </a:r>
            <a:r>
              <a:rPr lang="fr-FR" sz="2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       </a:t>
            </a: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promouvoir votre entreprise par    </a:t>
            </a:r>
          </a:p>
          <a:p>
            <a:pPr>
              <a:spcAft>
                <a:spcPts val="0"/>
              </a:spcAft>
            </a:pP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ses moyens de communication en   </a:t>
            </a:r>
          </a:p>
          <a:p>
            <a:pPr>
              <a:spcAft>
                <a:spcPts val="0"/>
              </a:spcAft>
            </a:pP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</a:t>
            </a:r>
            <a:r>
              <a:rPr lang="fr-FR" sz="7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France et à l’étranger et par la     </a:t>
            </a:r>
          </a:p>
          <a:p>
            <a:pPr>
              <a:spcAft>
                <a:spcPts val="0"/>
              </a:spcAft>
            </a:pP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création d’un lien privilégié avec notre école et ses élèves.</a:t>
            </a:r>
            <a:endParaRPr lang="fr-FR" sz="11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E2A01F9E-C6BC-46F8-BA76-A27195232325}"/>
              </a:ext>
            </a:extLst>
          </p:cNvPr>
          <p:cNvSpPr/>
          <p:nvPr/>
        </p:nvSpPr>
        <p:spPr>
          <a:xfrm>
            <a:off x="4387551" y="1610226"/>
            <a:ext cx="6096000" cy="110799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</a:pP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</a:t>
            </a:r>
            <a:r>
              <a:rPr lang="fr-FR" sz="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</a:t>
            </a: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Pour cela nous vous proposons :</a:t>
            </a:r>
            <a:endParaRPr lang="fr-FR" sz="11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spcAft>
                <a:spcPts val="0"/>
              </a:spcAft>
            </a:pP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• L’affichage de votre logo sur nos moyens de </a:t>
            </a:r>
          </a:p>
          <a:p>
            <a:pPr>
              <a:spcAft>
                <a:spcPts val="0"/>
              </a:spcAft>
            </a:pP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communication</a:t>
            </a:r>
            <a:endParaRPr lang="fr-FR" sz="11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spcAft>
                <a:spcPts val="0"/>
              </a:spcAft>
            </a:pP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• L’organisation de conférences à l’École Centrale </a:t>
            </a:r>
          </a:p>
          <a:p>
            <a:pPr>
              <a:spcAft>
                <a:spcPts val="0"/>
              </a:spcAft>
            </a:pP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de Lyon</a:t>
            </a:r>
            <a:endParaRPr lang="fr-FR" sz="11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spcAft>
                <a:spcPts val="0"/>
              </a:spcAft>
            </a:pP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• Le prêt de nos véhicules lors de vos é</a:t>
            </a:r>
            <a:r>
              <a:rPr lang="fr-FR" sz="11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vènements</a:t>
            </a:r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9851370F-D373-4453-A473-536A88384EAA}"/>
              </a:ext>
            </a:extLst>
          </p:cNvPr>
          <p:cNvSpPr/>
          <p:nvPr/>
        </p:nvSpPr>
        <p:spPr>
          <a:xfrm>
            <a:off x="4140815" y="2868833"/>
            <a:ext cx="1901097" cy="127727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POUR NOUS SOUTENIR :</a:t>
            </a:r>
          </a:p>
          <a:p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Sponsoring direct</a:t>
            </a:r>
          </a:p>
          <a:p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Versement de taxe</a:t>
            </a:r>
          </a:p>
          <a:p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sz="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d’apprentissage</a:t>
            </a:r>
          </a:p>
          <a:p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Dons</a:t>
            </a:r>
          </a:p>
          <a:p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Formations ou suivi</a:t>
            </a:r>
          </a:p>
          <a:p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technique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A095475-E89F-4A5A-A9EF-614A83BBAD68}"/>
              </a:ext>
            </a:extLst>
          </p:cNvPr>
          <p:cNvSpPr/>
          <p:nvPr/>
        </p:nvSpPr>
        <p:spPr>
          <a:xfrm>
            <a:off x="6070682" y="2865643"/>
            <a:ext cx="1981197" cy="1277273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NOUS CONTACTER :</a:t>
            </a:r>
          </a:p>
          <a:p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Direction des Partenariats et</a:t>
            </a:r>
          </a:p>
          <a:p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la Communication :</a:t>
            </a:r>
          </a:p>
          <a:p>
            <a:r>
              <a:rPr lang="fr-F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27"/>
              </a:rPr>
              <a:t>contact@epsa-team.com</a:t>
            </a:r>
            <a:endParaRPr lang="fr-F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992091B2-94BE-4502-8194-9538C431413B}"/>
              </a:ext>
            </a:extLst>
          </p:cNvPr>
          <p:cNvGrpSpPr/>
          <p:nvPr/>
        </p:nvGrpSpPr>
        <p:grpSpPr>
          <a:xfrm>
            <a:off x="6150090" y="3671938"/>
            <a:ext cx="1546736" cy="367118"/>
            <a:chOff x="6069785" y="3680832"/>
            <a:chExt cx="1981197" cy="465586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682DC895-EBF3-40C2-8E35-258E18694888}"/>
                </a:ext>
              </a:extLst>
            </p:cNvPr>
            <p:cNvSpPr/>
            <p:nvPr/>
          </p:nvSpPr>
          <p:spPr>
            <a:xfrm>
              <a:off x="6069785" y="3680832"/>
              <a:ext cx="1981197" cy="465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103" name="Groupe 102">
              <a:extLst>
                <a:ext uri="{FF2B5EF4-FFF2-40B4-BE49-F238E27FC236}">
                  <a16:creationId xmlns:a16="http://schemas.microsoft.com/office/drawing/2014/main" id="{E2170EBC-D20A-4A34-863C-443BBFC4DF6D}"/>
                </a:ext>
              </a:extLst>
            </p:cNvPr>
            <p:cNvGrpSpPr/>
            <p:nvPr/>
          </p:nvGrpSpPr>
          <p:grpSpPr>
            <a:xfrm>
              <a:off x="6110686" y="3710003"/>
              <a:ext cx="1898937" cy="404159"/>
              <a:chOff x="6103387" y="3678917"/>
              <a:chExt cx="2025362" cy="429774"/>
            </a:xfrm>
          </p:grpSpPr>
          <p:pic>
            <p:nvPicPr>
              <p:cNvPr id="99" name="Image 98">
                <a:extLst>
                  <a:ext uri="{FF2B5EF4-FFF2-40B4-BE49-F238E27FC236}">
                    <a16:creationId xmlns:a16="http://schemas.microsoft.com/office/drawing/2014/main" id="{771ADF10-3DD3-416F-AE7C-7D37632D82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03387" y="3680950"/>
                <a:ext cx="427740" cy="427741"/>
              </a:xfrm>
              <a:prstGeom prst="rect">
                <a:avLst/>
              </a:prstGeom>
            </p:spPr>
          </p:pic>
          <p:pic>
            <p:nvPicPr>
              <p:cNvPr id="91" name="Image 90">
                <a:extLst>
                  <a:ext uri="{FF2B5EF4-FFF2-40B4-BE49-F238E27FC236}">
                    <a16:creationId xmlns:a16="http://schemas.microsoft.com/office/drawing/2014/main" id="{ED81AF42-11A1-4DB8-841B-5ED1B202B3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05782" y="3683736"/>
                <a:ext cx="421431" cy="421431"/>
              </a:xfrm>
              <a:prstGeom prst="rect">
                <a:avLst/>
              </a:prstGeom>
            </p:spPr>
          </p:pic>
          <p:pic>
            <p:nvPicPr>
              <p:cNvPr id="93" name="Image 92">
                <a:extLst>
                  <a:ext uri="{FF2B5EF4-FFF2-40B4-BE49-F238E27FC236}">
                    <a16:creationId xmlns:a16="http://schemas.microsoft.com/office/drawing/2014/main" id="{6572AA3C-8005-4C44-A011-F331A9B9B1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01868" y="3678917"/>
                <a:ext cx="520586" cy="423416"/>
              </a:xfrm>
              <a:prstGeom prst="rect">
                <a:avLst/>
              </a:prstGeom>
            </p:spPr>
          </p:pic>
          <p:pic>
            <p:nvPicPr>
              <p:cNvPr id="101" name="Image 100">
                <a:extLst>
                  <a:ext uri="{FF2B5EF4-FFF2-40B4-BE49-F238E27FC236}">
                    <a16:creationId xmlns:a16="http://schemas.microsoft.com/office/drawing/2014/main" id="{5E1B452E-8E5F-4BB5-A7F3-77925D3928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07318" y="3679079"/>
                <a:ext cx="421431" cy="42143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874766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29">
            <a:extLst>
              <a:ext uri="{FF2B5EF4-FFF2-40B4-BE49-F238E27FC236}">
                <a16:creationId xmlns:a16="http://schemas.microsoft.com/office/drawing/2014/main" id="{C6252820-AD98-4DFF-A903-90709B133F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66"/>
          <a:stretch/>
        </p:blipFill>
        <p:spPr>
          <a:xfrm>
            <a:off x="9606620" y="851265"/>
            <a:ext cx="2482538" cy="1635624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50000"/>
              </a:schemeClr>
            </a:outerShdw>
          </a:effectLst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0DC220E0-DE4D-4293-8D3C-636B3F85767D}"/>
              </a:ext>
            </a:extLst>
          </p:cNvPr>
          <p:cNvGrpSpPr/>
          <p:nvPr/>
        </p:nvGrpSpPr>
        <p:grpSpPr>
          <a:xfrm>
            <a:off x="8124611" y="261802"/>
            <a:ext cx="1760238" cy="6487200"/>
            <a:chOff x="8124611" y="277042"/>
            <a:chExt cx="1760238" cy="6487200"/>
          </a:xfrm>
        </p:grpSpPr>
        <p:pic>
          <p:nvPicPr>
            <p:cNvPr id="26" name="Graphique 25">
              <a:extLst>
                <a:ext uri="{FF2B5EF4-FFF2-40B4-BE49-F238E27FC236}">
                  <a16:creationId xmlns:a16="http://schemas.microsoft.com/office/drawing/2014/main" id="{CD4A99EE-F4EE-4B53-A1D9-96D57E978F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5655" t="2207" r="6642" b="64095"/>
            <a:stretch/>
          </p:blipFill>
          <p:spPr>
            <a:xfrm rot="5400000">
              <a:off x="5761130" y="2640523"/>
              <a:ext cx="6487200" cy="1760238"/>
            </a:xfrm>
            <a:prstGeom prst="rect">
              <a:avLst/>
            </a:prstGeom>
          </p:spPr>
        </p:pic>
        <p:cxnSp>
          <p:nvCxnSpPr>
            <p:cNvPr id="3" name="Connecteur droit 2">
              <a:extLst>
                <a:ext uri="{FF2B5EF4-FFF2-40B4-BE49-F238E27FC236}">
                  <a16:creationId xmlns:a16="http://schemas.microsoft.com/office/drawing/2014/main" id="{B32F9A31-9DD9-46AA-BAE2-0355DD442976}"/>
                </a:ext>
              </a:extLst>
            </p:cNvPr>
            <p:cNvCxnSpPr>
              <a:cxnSpLocks/>
            </p:cNvCxnSpPr>
            <p:nvPr/>
          </p:nvCxnSpPr>
          <p:spPr>
            <a:xfrm>
              <a:off x="9677400" y="3941445"/>
              <a:ext cx="17145" cy="741045"/>
            </a:xfrm>
            <a:prstGeom prst="line">
              <a:avLst/>
            </a:prstGeom>
            <a:ln w="63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7" name="Bande diagonale 46">
            <a:extLst>
              <a:ext uri="{FF2B5EF4-FFF2-40B4-BE49-F238E27FC236}">
                <a16:creationId xmlns:a16="http://schemas.microsoft.com/office/drawing/2014/main" id="{56472D74-7AB7-411E-868A-71C73E4EF2D8}"/>
              </a:ext>
            </a:extLst>
          </p:cNvPr>
          <p:cNvSpPr/>
          <p:nvPr/>
        </p:nvSpPr>
        <p:spPr>
          <a:xfrm rot="10800000">
            <a:off x="11287582" y="5523488"/>
            <a:ext cx="912298" cy="1343891"/>
          </a:xfrm>
          <a:prstGeom prst="diagStripe">
            <a:avLst>
              <a:gd name="adj" fmla="val 149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3" name="Parallélogramme 42">
            <a:extLst>
              <a:ext uri="{FF2B5EF4-FFF2-40B4-BE49-F238E27FC236}">
                <a16:creationId xmlns:a16="http://schemas.microsoft.com/office/drawing/2014/main" id="{EBE44B10-652D-4F53-B7D9-0CC68AD43CC8}"/>
              </a:ext>
            </a:extLst>
          </p:cNvPr>
          <p:cNvSpPr/>
          <p:nvPr/>
        </p:nvSpPr>
        <p:spPr>
          <a:xfrm rot="10800000">
            <a:off x="9502468" y="4653401"/>
            <a:ext cx="2290312" cy="2204599"/>
          </a:xfrm>
          <a:prstGeom prst="parallelogram">
            <a:avLst>
              <a:gd name="adj" fmla="val 6870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Parallélogramme 47">
            <a:extLst>
              <a:ext uri="{FF2B5EF4-FFF2-40B4-BE49-F238E27FC236}">
                <a16:creationId xmlns:a16="http://schemas.microsoft.com/office/drawing/2014/main" id="{A968DC66-4808-4BCC-BA74-E86EFD3098A0}"/>
              </a:ext>
            </a:extLst>
          </p:cNvPr>
          <p:cNvSpPr/>
          <p:nvPr/>
        </p:nvSpPr>
        <p:spPr>
          <a:xfrm rot="10800000">
            <a:off x="9899129" y="4653401"/>
            <a:ext cx="2290312" cy="2204599"/>
          </a:xfrm>
          <a:prstGeom prst="parallelogram">
            <a:avLst>
              <a:gd name="adj" fmla="val 68704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Bande diagonale 48">
            <a:extLst>
              <a:ext uri="{FF2B5EF4-FFF2-40B4-BE49-F238E27FC236}">
                <a16:creationId xmlns:a16="http://schemas.microsoft.com/office/drawing/2014/main" id="{C8E552C7-6E17-4A68-9EBC-D850659782A5}"/>
              </a:ext>
            </a:extLst>
          </p:cNvPr>
          <p:cNvSpPr/>
          <p:nvPr/>
        </p:nvSpPr>
        <p:spPr>
          <a:xfrm rot="10800000">
            <a:off x="10387382" y="4063199"/>
            <a:ext cx="1802059" cy="263652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523BCB6C-6DE3-40BA-836E-C7677837A4D4}"/>
              </a:ext>
            </a:extLst>
          </p:cNvPr>
          <p:cNvCxnSpPr>
            <a:cxnSpLocks/>
          </p:cNvCxnSpPr>
          <p:nvPr/>
        </p:nvCxnSpPr>
        <p:spPr>
          <a:xfrm rot="10800000" flipH="1">
            <a:off x="11277143" y="5514109"/>
            <a:ext cx="912298" cy="134389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6E8E0444-C667-47B6-8AFF-A76CFC5EE7AF}"/>
              </a:ext>
            </a:extLst>
          </p:cNvPr>
          <p:cNvCxnSpPr>
            <a:cxnSpLocks/>
          </p:cNvCxnSpPr>
          <p:nvPr/>
        </p:nvCxnSpPr>
        <p:spPr>
          <a:xfrm rot="10800000" flipH="1">
            <a:off x="11044285" y="5189125"/>
            <a:ext cx="1152589" cy="166887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CA09563-6059-46B2-8F1D-6BC221AD451C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271143" y="4059389"/>
            <a:ext cx="1918549" cy="279480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0C97CFFE-0185-4664-B638-A63E02D49EA2}"/>
              </a:ext>
            </a:extLst>
          </p:cNvPr>
          <p:cNvCxnSpPr>
            <a:cxnSpLocks/>
            <a:stCxn id="43" idx="1"/>
          </p:cNvCxnSpPr>
          <p:nvPr/>
        </p:nvCxnSpPr>
        <p:spPr>
          <a:xfrm rot="10800000" flipH="1">
            <a:off x="9890300" y="3492995"/>
            <a:ext cx="2301052" cy="336500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1440A96D-1B5A-49C2-B18A-DC70F54CA0C2}"/>
              </a:ext>
            </a:extLst>
          </p:cNvPr>
          <p:cNvCxnSpPr>
            <a:cxnSpLocks/>
          </p:cNvCxnSpPr>
          <p:nvPr/>
        </p:nvCxnSpPr>
        <p:spPr>
          <a:xfrm rot="10800000" flipH="1">
            <a:off x="9994969" y="3609975"/>
            <a:ext cx="2196437" cy="324802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685F043F-496E-48D7-ACAC-C234A2361A67}"/>
              </a:ext>
            </a:extLst>
          </p:cNvPr>
          <p:cNvCxnSpPr>
            <a:cxnSpLocks/>
          </p:cNvCxnSpPr>
          <p:nvPr/>
        </p:nvCxnSpPr>
        <p:spPr>
          <a:xfrm rot="10800000" flipH="1">
            <a:off x="9505474" y="2923925"/>
            <a:ext cx="2696486" cy="393407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5A236C4D-D29E-4BC1-9D09-BE92316EBF20}"/>
              </a:ext>
            </a:extLst>
          </p:cNvPr>
          <p:cNvSpPr txBox="1"/>
          <p:nvPr/>
        </p:nvSpPr>
        <p:spPr>
          <a:xfrm>
            <a:off x="9722429" y="2492827"/>
            <a:ext cx="2482538" cy="2092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1100" b="1" u="sng" dirty="0">
                <a:latin typeface="Arial" panose="020B0604020202020204" pitchFamily="34" charset="0"/>
                <a:cs typeface="Arial" panose="020B0604020202020204" pitchFamily="34" charset="0"/>
              </a:rPr>
              <a:t>Caractéristiques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Masse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237kg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Châssis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tubulaire acier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Moteur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Honda CBR 600 RR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Liaison au sol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doubles triangles en carbone</a:t>
            </a:r>
            <a:endParaRPr lang="fr-FR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Roues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13 pouces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Carrosserie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composite</a:t>
            </a:r>
          </a:p>
        </p:txBody>
      </p:sp>
      <p:sp>
        <p:nvSpPr>
          <p:cNvPr id="57" name="Bande diagonale 56">
            <a:extLst>
              <a:ext uri="{FF2B5EF4-FFF2-40B4-BE49-F238E27FC236}">
                <a16:creationId xmlns:a16="http://schemas.microsoft.com/office/drawing/2014/main" id="{C0691BE1-8A50-4BB5-B760-EC572578B246}"/>
              </a:ext>
            </a:extLst>
          </p:cNvPr>
          <p:cNvSpPr/>
          <p:nvPr/>
        </p:nvSpPr>
        <p:spPr>
          <a:xfrm rot="10800000">
            <a:off x="2284593" y="19050"/>
            <a:ext cx="1782115" cy="259988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8" name="Bande diagonale 57">
            <a:extLst>
              <a:ext uri="{FF2B5EF4-FFF2-40B4-BE49-F238E27FC236}">
                <a16:creationId xmlns:a16="http://schemas.microsoft.com/office/drawing/2014/main" id="{A967A1E5-AD45-4653-8883-41923CB45BD9}"/>
              </a:ext>
            </a:extLst>
          </p:cNvPr>
          <p:cNvSpPr/>
          <p:nvPr/>
        </p:nvSpPr>
        <p:spPr>
          <a:xfrm rot="10800000">
            <a:off x="2727317" y="-3"/>
            <a:ext cx="1339527" cy="1960247"/>
          </a:xfrm>
          <a:prstGeom prst="diagStripe">
            <a:avLst>
              <a:gd name="adj" fmla="val 72102"/>
            </a:avLst>
          </a:prstGeom>
          <a:solidFill>
            <a:srgbClr val="D52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9" name="Parallélogramme 58">
            <a:extLst>
              <a:ext uri="{FF2B5EF4-FFF2-40B4-BE49-F238E27FC236}">
                <a16:creationId xmlns:a16="http://schemas.microsoft.com/office/drawing/2014/main" id="{F226EB79-F618-4637-8C8E-4E1C5527274E}"/>
              </a:ext>
            </a:extLst>
          </p:cNvPr>
          <p:cNvSpPr/>
          <p:nvPr/>
        </p:nvSpPr>
        <p:spPr>
          <a:xfrm>
            <a:off x="2167655" y="1"/>
            <a:ext cx="1911320" cy="1643164"/>
          </a:xfrm>
          <a:prstGeom prst="parallelogram">
            <a:avLst>
              <a:gd name="adj" fmla="val 68704"/>
            </a:avLst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92929"/>
              </a:solidFill>
            </a:endParaRPr>
          </a:p>
        </p:txBody>
      </p:sp>
      <p:sp>
        <p:nvSpPr>
          <p:cNvPr id="61" name="Parallélogramme 60">
            <a:extLst>
              <a:ext uri="{FF2B5EF4-FFF2-40B4-BE49-F238E27FC236}">
                <a16:creationId xmlns:a16="http://schemas.microsoft.com/office/drawing/2014/main" id="{F7EF48A6-657E-438B-A5BD-434389B4D98A}"/>
              </a:ext>
            </a:extLst>
          </p:cNvPr>
          <p:cNvSpPr/>
          <p:nvPr/>
        </p:nvSpPr>
        <p:spPr>
          <a:xfrm>
            <a:off x="1387044" y="-1"/>
            <a:ext cx="2290312" cy="2204599"/>
          </a:xfrm>
          <a:prstGeom prst="parallelogram">
            <a:avLst>
              <a:gd name="adj" fmla="val 68704"/>
            </a:avLst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7BAB69E7-7627-4EDA-98C7-8965F24B3A39}"/>
              </a:ext>
            </a:extLst>
          </p:cNvPr>
          <p:cNvCxnSpPr>
            <a:cxnSpLocks/>
          </p:cNvCxnSpPr>
          <p:nvPr/>
        </p:nvCxnSpPr>
        <p:spPr>
          <a:xfrm flipH="1">
            <a:off x="2564998" y="546307"/>
            <a:ext cx="1505342" cy="219181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D1C2C616-E0F7-43B9-BAC9-7B6D6C63AE4C}"/>
              </a:ext>
            </a:extLst>
          </p:cNvPr>
          <p:cNvCxnSpPr>
            <a:cxnSpLocks/>
          </p:cNvCxnSpPr>
          <p:nvPr/>
        </p:nvCxnSpPr>
        <p:spPr>
          <a:xfrm flipH="1">
            <a:off x="1873173" y="0"/>
            <a:ext cx="1802731" cy="261385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eur droit 63">
            <a:extLst>
              <a:ext uri="{FF2B5EF4-FFF2-40B4-BE49-F238E27FC236}">
                <a16:creationId xmlns:a16="http://schemas.microsoft.com/office/drawing/2014/main" id="{CB16718E-27FB-4624-9B0E-40DF99A6FFBF}"/>
              </a:ext>
            </a:extLst>
          </p:cNvPr>
          <p:cNvCxnSpPr>
            <a:cxnSpLocks/>
            <a:stCxn id="61" idx="1"/>
          </p:cNvCxnSpPr>
          <p:nvPr/>
        </p:nvCxnSpPr>
        <p:spPr>
          <a:xfrm flipH="1">
            <a:off x="1412725" y="-1"/>
            <a:ext cx="1876799" cy="273494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Image 64">
            <a:extLst>
              <a:ext uri="{FF2B5EF4-FFF2-40B4-BE49-F238E27FC236}">
                <a16:creationId xmlns:a16="http://schemas.microsoft.com/office/drawing/2014/main" id="{25C46496-19FB-4009-AADE-90F1AC51A0D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7" y="91440"/>
            <a:ext cx="2160000" cy="1551724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50000"/>
              </a:schemeClr>
            </a:outerShdw>
          </a:effectLst>
        </p:spPr>
      </p:pic>
      <p:sp>
        <p:nvSpPr>
          <p:cNvPr id="66" name="Parallélogramme 65">
            <a:extLst>
              <a:ext uri="{FF2B5EF4-FFF2-40B4-BE49-F238E27FC236}">
                <a16:creationId xmlns:a16="http://schemas.microsoft.com/office/drawing/2014/main" id="{A88A16AF-635D-42E3-AF56-4B512E01B3C2}"/>
              </a:ext>
            </a:extLst>
          </p:cNvPr>
          <p:cNvSpPr/>
          <p:nvPr/>
        </p:nvSpPr>
        <p:spPr>
          <a:xfrm>
            <a:off x="1326536" y="1048140"/>
            <a:ext cx="680037" cy="590455"/>
          </a:xfrm>
          <a:prstGeom prst="parallelogram">
            <a:avLst>
              <a:gd name="adj" fmla="val 68216"/>
            </a:avLst>
          </a:prstGeom>
          <a:solidFill>
            <a:srgbClr val="D52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67" name="Connecteur droit 66">
            <a:extLst>
              <a:ext uri="{FF2B5EF4-FFF2-40B4-BE49-F238E27FC236}">
                <a16:creationId xmlns:a16="http://schemas.microsoft.com/office/drawing/2014/main" id="{261FEB17-88BA-409F-AA81-F8DCA13A9B69}"/>
              </a:ext>
            </a:extLst>
          </p:cNvPr>
          <p:cNvCxnSpPr>
            <a:cxnSpLocks/>
          </p:cNvCxnSpPr>
          <p:nvPr/>
        </p:nvCxnSpPr>
        <p:spPr>
          <a:xfrm flipH="1">
            <a:off x="2192951" y="-2349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EC77BDD1-36A0-4813-B2E8-6E4495272379}"/>
              </a:ext>
            </a:extLst>
          </p:cNvPr>
          <p:cNvCxnSpPr>
            <a:cxnSpLocks/>
          </p:cNvCxnSpPr>
          <p:nvPr/>
        </p:nvCxnSpPr>
        <p:spPr>
          <a:xfrm flipH="1">
            <a:off x="2415512" y="-3175"/>
            <a:ext cx="1438191" cy="209396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DD5124E0-5980-48D7-A43B-CB2CA81ECFDB}"/>
              </a:ext>
            </a:extLst>
          </p:cNvPr>
          <p:cNvCxnSpPr>
            <a:cxnSpLocks/>
          </p:cNvCxnSpPr>
          <p:nvPr/>
        </p:nvCxnSpPr>
        <p:spPr>
          <a:xfrm flipH="1">
            <a:off x="2535322" y="-1270"/>
            <a:ext cx="1425061" cy="209205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69">
            <a:extLst>
              <a:ext uri="{FF2B5EF4-FFF2-40B4-BE49-F238E27FC236}">
                <a16:creationId xmlns:a16="http://schemas.microsoft.com/office/drawing/2014/main" id="{57422CDD-FD75-4F8D-B843-F00330CC9F73}"/>
              </a:ext>
            </a:extLst>
          </p:cNvPr>
          <p:cNvCxnSpPr>
            <a:cxnSpLocks/>
          </p:cNvCxnSpPr>
          <p:nvPr/>
        </p:nvCxnSpPr>
        <p:spPr>
          <a:xfrm flipH="1">
            <a:off x="2028121" y="635"/>
            <a:ext cx="1877018" cy="273122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E071F961-E5EA-43DA-8A90-FE23F9924A5D}"/>
              </a:ext>
            </a:extLst>
          </p:cNvPr>
          <p:cNvCxnSpPr>
            <a:cxnSpLocks/>
          </p:cNvCxnSpPr>
          <p:nvPr/>
        </p:nvCxnSpPr>
        <p:spPr>
          <a:xfrm flipH="1">
            <a:off x="2959339" y="1123950"/>
            <a:ext cx="1107369" cy="161734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FFE7694-6DF7-4B9A-991D-4C683946665D}"/>
              </a:ext>
            </a:extLst>
          </p:cNvPr>
          <p:cNvCxnSpPr>
            <a:cxnSpLocks/>
          </p:cNvCxnSpPr>
          <p:nvPr/>
        </p:nvCxnSpPr>
        <p:spPr>
          <a:xfrm>
            <a:off x="4069463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ttps://lh4.googleusercontent.com/c-ahir45zYXiMZJecTJAHczpiY7jEekDkmtFoEAkHzwfv420WPMocZ_o0r2-7nDi5Q1KkUMSo3vDvuQ5XwYlpBBqr0hKI9WAPw4cgIqU86zqyWcx81_B-sDk9xtWWxa1teJOB0ld9Te-Ifix4g">
            <a:extLst>
              <a:ext uri="{FF2B5EF4-FFF2-40B4-BE49-F238E27FC236}">
                <a16:creationId xmlns:a16="http://schemas.microsoft.com/office/drawing/2014/main" id="{BEFD0714-52EC-4DAA-9D8E-55500B2BF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9893" y="75140"/>
            <a:ext cx="3942271" cy="2619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AD20FAE-E20A-41D4-A773-EAE0840DEE4E}"/>
              </a:ext>
            </a:extLst>
          </p:cNvPr>
          <p:cNvSpPr/>
          <p:nvPr/>
        </p:nvSpPr>
        <p:spPr>
          <a:xfrm>
            <a:off x="-10182" y="2953939"/>
            <a:ext cx="405885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Créée par la Society of Automotive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Engineers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(SAE), le </a:t>
            </a:r>
            <a:r>
              <a:rPr lang="fr-FR" sz="1100" b="1" dirty="0">
                <a:solidFill>
                  <a:srgbClr val="7624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Formula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b="1" dirty="0" err="1">
                <a:solidFill>
                  <a:srgbClr val="D52B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fr-FR" sz="1100" dirty="0">
                <a:solidFill>
                  <a:srgbClr val="D52B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rassemble plus de 800 équipes issues des plus prestigieuses universités du monde, servant de véritable vitrine pour ces dernières.</a:t>
            </a:r>
          </a:p>
          <a:p>
            <a:pPr algn="just"/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Les participants sont jugés au cours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d’épreuves statiques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Report, Business Plan, Design Report,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Scrutineering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) puis d’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épreuves dynamiques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(Accélération,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Skid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Pad, Endurance,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Autocross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Efficiency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...).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8AD8EFC0-E4B5-43C0-9050-609878EED8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3725" y="100775"/>
            <a:ext cx="3175433" cy="68222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0D06DC0-6D1C-40D0-A46E-B4C464C6EDC4}"/>
              </a:ext>
            </a:extLst>
          </p:cNvPr>
          <p:cNvCxnSpPr>
            <a:cxnSpLocks/>
          </p:cNvCxnSpPr>
          <p:nvPr/>
        </p:nvCxnSpPr>
        <p:spPr>
          <a:xfrm>
            <a:off x="8122538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40B3D12B-9AB3-4195-8E37-67193AFBD8B2}"/>
              </a:ext>
            </a:extLst>
          </p:cNvPr>
          <p:cNvCxnSpPr>
            <a:cxnSpLocks/>
          </p:cNvCxnSpPr>
          <p:nvPr/>
        </p:nvCxnSpPr>
        <p:spPr>
          <a:xfrm flipH="1">
            <a:off x="10681335" y="4651632"/>
            <a:ext cx="1508106" cy="221017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Image 20">
            <a:extLst>
              <a:ext uri="{FF2B5EF4-FFF2-40B4-BE49-F238E27FC236}">
                <a16:creationId xmlns:a16="http://schemas.microsoft.com/office/drawing/2014/main" id="{C63F31BC-887A-4907-9F9D-4822C9AF1C8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0" t="30879" r="14766" b="8838"/>
          <a:stretch/>
        </p:blipFill>
        <p:spPr>
          <a:xfrm>
            <a:off x="95932" y="4627550"/>
            <a:ext cx="3864451" cy="2121451"/>
          </a:xfrm>
          <a:prstGeom prst="rect">
            <a:avLst/>
          </a:prstGeom>
        </p:spPr>
      </p:pic>
      <p:grpSp>
        <p:nvGrpSpPr>
          <p:cNvPr id="20" name="Groupe 19">
            <a:extLst>
              <a:ext uri="{FF2B5EF4-FFF2-40B4-BE49-F238E27FC236}">
                <a16:creationId xmlns:a16="http://schemas.microsoft.com/office/drawing/2014/main" id="{FECBB7C5-AD51-4C09-B72E-583EA2DADA08}"/>
              </a:ext>
            </a:extLst>
          </p:cNvPr>
          <p:cNvGrpSpPr/>
          <p:nvPr/>
        </p:nvGrpSpPr>
        <p:grpSpPr>
          <a:xfrm>
            <a:off x="4170616" y="100775"/>
            <a:ext cx="1616421" cy="785441"/>
            <a:chOff x="4239269" y="76200"/>
            <a:chExt cx="3648075" cy="1895475"/>
          </a:xfrm>
          <a:effectLst>
            <a:outerShdw blurRad="50800" dist="50800" dir="5400000" algn="ctr" rotWithShape="0">
              <a:schemeClr val="bg1">
                <a:lumMod val="50000"/>
              </a:schemeClr>
            </a:outerShdw>
          </a:effectLst>
        </p:grpSpPr>
        <p:pic>
          <p:nvPicPr>
            <p:cNvPr id="8" name="Graphique 7">
              <a:extLst>
                <a:ext uri="{FF2B5EF4-FFF2-40B4-BE49-F238E27FC236}">
                  <a16:creationId xmlns:a16="http://schemas.microsoft.com/office/drawing/2014/main" id="{1B04B5D3-36E8-4D4C-BC5E-47261623A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239269" y="76200"/>
              <a:ext cx="3648075" cy="1895475"/>
            </a:xfrm>
            <a:prstGeom prst="rect">
              <a:avLst/>
            </a:prstGeom>
          </p:spPr>
        </p:pic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8FDB9CB8-26A4-499C-B41D-D078E4ED054B}"/>
                </a:ext>
              </a:extLst>
            </p:cNvPr>
            <p:cNvSpPr txBox="1"/>
            <p:nvPr/>
          </p:nvSpPr>
          <p:spPr>
            <a:xfrm>
              <a:off x="5191424" y="1399278"/>
              <a:ext cx="1761065" cy="482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00" b="1" dirty="0">
                  <a:latin typeface="Arial" panose="020B0604020202020204" pitchFamily="34" charset="0"/>
                  <a:cs typeface="Arial" panose="020B0604020202020204" pitchFamily="34" charset="0"/>
                </a:rPr>
                <a:t>F O R M U L 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3E3037-17E6-4267-B4BB-5B93F146DAD5}"/>
                </a:ext>
              </a:extLst>
            </p:cNvPr>
            <p:cNvSpPr/>
            <p:nvPr/>
          </p:nvSpPr>
          <p:spPr>
            <a:xfrm>
              <a:off x="4330046" y="1796123"/>
              <a:ext cx="1162059" cy="110782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EAEEC8C6-C973-4C90-8960-40733F2B59E2}"/>
                </a:ext>
              </a:extLst>
            </p:cNvPr>
            <p:cNvSpPr/>
            <p:nvPr/>
          </p:nvSpPr>
          <p:spPr>
            <a:xfrm>
              <a:off x="6645985" y="1796123"/>
              <a:ext cx="1162059" cy="11078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aphicFrame>
        <p:nvGraphicFramePr>
          <p:cNvPr id="86" name="Tableau 85">
            <a:extLst>
              <a:ext uri="{FF2B5EF4-FFF2-40B4-BE49-F238E27FC236}">
                <a16:creationId xmlns:a16="http://schemas.microsoft.com/office/drawing/2014/main" id="{3D7FBA0C-62EC-4150-90E2-3DC8537203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6050910"/>
              </p:ext>
            </p:extLst>
          </p:nvPr>
        </p:nvGraphicFramePr>
        <p:xfrm>
          <a:off x="4153342" y="2947796"/>
          <a:ext cx="3898605" cy="38012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50734">
                  <a:extLst>
                    <a:ext uri="{9D8B030D-6E8A-4147-A177-3AD203B41FA5}">
                      <a16:colId xmlns:a16="http://schemas.microsoft.com/office/drawing/2014/main" val="331352607"/>
                    </a:ext>
                  </a:extLst>
                </a:gridCol>
                <a:gridCol w="1250066">
                  <a:extLst>
                    <a:ext uri="{9D8B030D-6E8A-4147-A177-3AD203B41FA5}">
                      <a16:colId xmlns:a16="http://schemas.microsoft.com/office/drawing/2014/main" val="2017528169"/>
                    </a:ext>
                  </a:extLst>
                </a:gridCol>
                <a:gridCol w="1197805">
                  <a:extLst>
                    <a:ext uri="{9D8B030D-6E8A-4147-A177-3AD203B41FA5}">
                      <a16:colId xmlns:a16="http://schemas.microsoft.com/office/drawing/2014/main" val="1523001563"/>
                    </a:ext>
                  </a:extLst>
                </a:gridCol>
              </a:tblGrid>
              <a:tr h="306639">
                <a:tc>
                  <a:txBody>
                    <a:bodyPr/>
                    <a:lstStyle/>
                    <a:p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Points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Place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3452193"/>
                  </a:ext>
                </a:extLst>
              </a:tr>
              <a:tr h="239243">
                <a:tc>
                  <a:txBody>
                    <a:bodyPr/>
                    <a:lstStyle/>
                    <a:p>
                      <a:r>
                        <a:rPr lang="en-GB" sz="11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Design Event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86/150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r>
                        <a:rPr lang="en-GB" sz="11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ème</a:t>
                      </a:r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6028421"/>
                  </a:ext>
                </a:extLst>
              </a:tr>
              <a:tr h="247369">
                <a:tc>
                  <a:txBody>
                    <a:bodyPr/>
                    <a:lstStyle/>
                    <a:p>
                      <a:r>
                        <a:rPr lang="en-GB" sz="11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 Event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94/100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r>
                        <a:rPr lang="en-GB" sz="11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ème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8991993"/>
                  </a:ext>
                </a:extLst>
              </a:tr>
              <a:tr h="339886">
                <a:tc>
                  <a:txBody>
                    <a:bodyPr/>
                    <a:lstStyle/>
                    <a:p>
                      <a:r>
                        <a:rPr lang="en-GB" sz="11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Presentation Event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45/75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r>
                        <a:rPr lang="en-GB" sz="11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ème</a:t>
                      </a:r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70109697"/>
                  </a:ext>
                </a:extLst>
              </a:tr>
              <a:tr h="394047">
                <a:tc>
                  <a:txBody>
                    <a:bodyPr/>
                    <a:lstStyle/>
                    <a:p>
                      <a:r>
                        <a:rPr lang="en-GB" sz="11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Acceleration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55/100</a:t>
                      </a:r>
                    </a:p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4,380s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r>
                        <a:rPr lang="en-GB" sz="11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ème</a:t>
                      </a:r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20567863"/>
                  </a:ext>
                </a:extLst>
              </a:tr>
              <a:tr h="394047">
                <a:tc>
                  <a:txBody>
                    <a:bodyPr/>
                    <a:lstStyle/>
                    <a:p>
                      <a:r>
                        <a:rPr lang="en-GB" sz="11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Skidpad</a:t>
                      </a:r>
                      <a:endParaRPr lang="en-GB" sz="11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29/75</a:t>
                      </a:r>
                    </a:p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5,303s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r>
                        <a:rPr lang="en-GB" sz="11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ème</a:t>
                      </a:r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4148060"/>
                  </a:ext>
                </a:extLst>
              </a:tr>
              <a:tr h="394047">
                <a:tc>
                  <a:txBody>
                    <a:bodyPr/>
                    <a:lstStyle/>
                    <a:p>
                      <a:r>
                        <a:rPr lang="en-GB" sz="11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Autocross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53/125</a:t>
                      </a:r>
                    </a:p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62,873s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r>
                        <a:rPr lang="en-GB" sz="11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ème</a:t>
                      </a:r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90463334"/>
                  </a:ext>
                </a:extLst>
              </a:tr>
              <a:tr h="703655">
                <a:tc>
                  <a:txBody>
                    <a:bodyPr/>
                    <a:lstStyle/>
                    <a:p>
                      <a:r>
                        <a:rPr lang="en-GB" sz="11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Endurance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9/275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Panne</a:t>
                      </a:r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GB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moteur</a:t>
                      </a:r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au 9ème tour, 1 point par tour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</a:t>
                      </a:r>
                      <a:r>
                        <a:rPr lang="en-GB" sz="11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ème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63679858"/>
                  </a:ext>
                </a:extLst>
              </a:tr>
              <a:tr h="576441">
                <a:tc>
                  <a:txBody>
                    <a:bodyPr/>
                    <a:lstStyle/>
                    <a:p>
                      <a:r>
                        <a:rPr lang="en-GB" sz="11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Efficency</a:t>
                      </a:r>
                      <a:endParaRPr lang="en-GB" sz="11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0/100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 </a:t>
                      </a:r>
                      <a:r>
                        <a:rPr lang="en-GB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évalué</a:t>
                      </a:r>
                      <a:r>
                        <a:rPr lang="en-GB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car endurance non </a:t>
                      </a:r>
                      <a:r>
                        <a:rPr lang="en-GB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terminée</a:t>
                      </a:r>
                      <a:endParaRPr lang="en-GB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61636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918619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1560</TotalTime>
  <Words>390</Words>
  <Application>Microsoft Office PowerPoint</Application>
  <PresentationFormat>Grand écran</PresentationFormat>
  <Paragraphs>75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Wingdings</vt:lpstr>
      <vt:lpstr>Thème Office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Arthur Rodriguez</dc:creator>
  <cp:lastModifiedBy>Arthur Rodriguez</cp:lastModifiedBy>
  <cp:revision>75</cp:revision>
  <dcterms:created xsi:type="dcterms:W3CDTF">2019-02-19T10:25:24Z</dcterms:created>
  <dcterms:modified xsi:type="dcterms:W3CDTF">2019-02-22T18:50:47Z</dcterms:modified>
</cp:coreProperties>
</file>

<file path=docProps/thumbnail.jpeg>
</file>